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4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</p:spPr>
        <p:txBody>
          <a:bodyPr anchor="t"/>
          <a:lstStyle>
            <a:lvl1pPr marL="457200" indent="-457200">
              <a:spcBef>
                <a:spcPts val="4200"/>
              </a:spcBef>
              <a:buClrTx/>
              <a:buSzPct val="75000"/>
              <a:buFont typeface="Helvetica Neue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indent="-457200">
              <a:spcBef>
                <a:spcPts val="4200"/>
              </a:spcBef>
              <a:buClrTx/>
              <a:buSzPct val="75000"/>
              <a:buFont typeface="Helvetica Neue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indent="-457200">
              <a:spcBef>
                <a:spcPts val="4200"/>
              </a:spcBef>
              <a:buClrTx/>
              <a:buSzPct val="75000"/>
              <a:buFont typeface="Helvetica Neue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indent="-457200">
              <a:spcBef>
                <a:spcPts val="4200"/>
              </a:spcBef>
              <a:buClrTx/>
              <a:buSzPct val="75000"/>
              <a:buFont typeface="Helvetica Neue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indent="-457200">
              <a:spcBef>
                <a:spcPts val="4200"/>
              </a:spcBef>
              <a:buClrTx/>
              <a:buSzPct val="75000"/>
              <a:buFont typeface="Helvetica Neue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Covalent Bonding 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Honors Chem - 2019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Lewis Structure with Multiple Bonds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with multiple bonds</a:t>
            </a:r>
          </a:p>
          <a:p>
            <a:pPr lvl="1"/>
            <a:r>
              <a:rPr lang="en-US" dirty="0" smtClean="0"/>
              <a:t>N2</a:t>
            </a:r>
          </a:p>
          <a:p>
            <a:pPr lvl="1"/>
            <a:r>
              <a:rPr lang="en-US" dirty="0" smtClean="0"/>
              <a:t>CO2</a:t>
            </a:r>
          </a:p>
          <a:p>
            <a:pPr lvl="1"/>
            <a:r>
              <a:rPr lang="en-US" dirty="0" smtClean="0"/>
              <a:t>O2</a:t>
            </a:r>
          </a:p>
          <a:p>
            <a:pPr lvl="1"/>
            <a:r>
              <a:rPr lang="en-US" dirty="0" smtClean="0"/>
              <a:t>C2H4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807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Bond Length and Strength 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0215117" cy="6096000"/>
          </a:xfrm>
          <a:prstGeom prst="rect">
            <a:avLst/>
          </a:prstGeom>
        </p:spPr>
        <p:txBody>
          <a:bodyPr/>
          <a:lstStyle/>
          <a:p>
            <a:r>
              <a:t>Triple bond in nitrogen is proof of its properties</a:t>
            </a:r>
          </a:p>
          <a:p>
            <a:pPr lvl="1"/>
            <a:r>
              <a:t>N2 is a very stable, unreactive gas</a:t>
            </a:r>
          </a:p>
          <a:p>
            <a:r>
              <a:t>Double and Triple bonds are generally stronger than single bonds</a:t>
            </a:r>
          </a:p>
          <a:p>
            <a:r>
              <a:t>Double and Triple bonds are generally shorter than that of single bonds 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Bond Length and Strength 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220" y="3336272"/>
            <a:ext cx="11662480" cy="447208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474492" y="5181600"/>
            <a:ext cx="212571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Notice the differences in bond length </a:t>
            </a:r>
          </a:p>
        </p:txBody>
      </p:sp>
      <p:sp>
        <p:nvSpPr>
          <p:cNvPr id="183" name="Shape 183"/>
          <p:cNvSpPr/>
          <p:nvPr/>
        </p:nvSpPr>
        <p:spPr>
          <a:xfrm flipV="1">
            <a:off x="6381558" y="4859635"/>
            <a:ext cx="559489" cy="315417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flipH="1" flipV="1">
            <a:off x="3705274" y="4733567"/>
            <a:ext cx="857605" cy="56802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rgbClr val="FF2600"/>
                </a:solidFill>
              </a:defRPr>
            </a:lvl1pPr>
          </a:lstStyle>
          <a:p>
            <a:r>
              <a:t>8.3 Covalent Bonding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4904" indent="-374904" defTabSz="479044">
              <a:spcBef>
                <a:spcPts val="3400"/>
              </a:spcBef>
              <a:buClrTx/>
              <a:buSzPct val="75000"/>
              <a:buFont typeface="Helvetica Neue"/>
              <a:buChar char="•"/>
              <a:defRPr sz="2952">
                <a:solidFill>
                  <a:srgbClr val="747474"/>
                </a:solidFill>
              </a:defRPr>
            </a:pPr>
            <a:r>
              <a:rPr dirty="0"/>
              <a:t>Most compounds that we come into contact with during the course of the day do not exhibit qualities of ionic solids</a:t>
            </a:r>
          </a:p>
          <a:p>
            <a:pPr marL="374904" indent="-374904" defTabSz="479044">
              <a:spcBef>
                <a:spcPts val="3400"/>
              </a:spcBef>
              <a:buClrTx/>
              <a:buSzPct val="75000"/>
              <a:buFont typeface="Helvetica Neue"/>
              <a:buChar char="•"/>
              <a:defRPr sz="2952">
                <a:solidFill>
                  <a:srgbClr val="747474"/>
                </a:solidFill>
              </a:defRPr>
            </a:pPr>
            <a:r>
              <a:rPr dirty="0"/>
              <a:t>They are typically solids, liquids, and gases with low melting points</a:t>
            </a:r>
          </a:p>
          <a:p>
            <a:pPr marL="749808" lvl="1" indent="-374904" defTabSz="479044">
              <a:spcBef>
                <a:spcPts val="3400"/>
              </a:spcBef>
              <a:buClrTx/>
              <a:buSzPct val="75000"/>
              <a:buFont typeface="Helvetica Neue"/>
              <a:buChar char="•"/>
              <a:defRPr sz="2952">
                <a:solidFill>
                  <a:srgbClr val="747474"/>
                </a:solidFill>
              </a:defRPr>
            </a:pPr>
            <a:r>
              <a:rPr dirty="0"/>
              <a:t>Gasoline - vaporizes readily</a:t>
            </a:r>
          </a:p>
          <a:p>
            <a:pPr marL="749808" lvl="1" indent="-374904" defTabSz="479044">
              <a:spcBef>
                <a:spcPts val="3400"/>
              </a:spcBef>
              <a:buClrTx/>
              <a:buSzPct val="75000"/>
              <a:buFont typeface="Helvetica Neue"/>
              <a:buChar char="•"/>
              <a:defRPr sz="2952">
                <a:solidFill>
                  <a:srgbClr val="747474"/>
                </a:solidFill>
              </a:defRPr>
            </a:pPr>
            <a:r>
              <a:rPr dirty="0"/>
              <a:t>Plastic - low melting point, not rigid</a:t>
            </a:r>
          </a:p>
          <a:p>
            <a:pPr marL="749808" lvl="1" indent="-374904" defTabSz="479044">
              <a:spcBef>
                <a:spcPts val="3400"/>
              </a:spcBef>
              <a:buClrTx/>
              <a:buSzPct val="75000"/>
              <a:buFont typeface="Helvetica Neue"/>
              <a:buChar char="•"/>
              <a:defRPr sz="2952">
                <a:solidFill>
                  <a:srgbClr val="747474"/>
                </a:solidFill>
              </a:defRPr>
            </a:pPr>
            <a:r>
              <a:rPr dirty="0"/>
              <a:t>Water</a:t>
            </a:r>
            <a:r>
              <a:rPr dirty="0" smtClean="0"/>
              <a:t>!</a:t>
            </a:r>
            <a:endParaRPr lang="en-US" dirty="0" smtClean="0"/>
          </a:p>
          <a:p>
            <a:pPr marL="749808" lvl="1" indent="-374904" defTabSz="479044">
              <a:spcBef>
                <a:spcPts val="3400"/>
              </a:spcBef>
              <a:buClrTx/>
              <a:buSzPct val="75000"/>
              <a:buFont typeface="Helvetica Neue"/>
              <a:buChar char="•"/>
              <a:defRPr sz="2952">
                <a:solidFill>
                  <a:srgbClr val="747474"/>
                </a:solidFill>
              </a:defRPr>
            </a:pPr>
            <a:r>
              <a:rPr lang="en-US" dirty="0" smtClean="0"/>
              <a:t>Can you name any others?</a:t>
            </a:r>
            <a:endParaRPr dirty="0"/>
          </a:p>
          <a:p>
            <a:pPr marL="374904" indent="-374904" defTabSz="479044">
              <a:spcBef>
                <a:spcPts val="3400"/>
              </a:spcBef>
              <a:buClrTx/>
              <a:buSzPct val="75000"/>
              <a:buFont typeface="Helvetica Neue"/>
              <a:buChar char="•"/>
              <a:defRPr sz="2952">
                <a:solidFill>
                  <a:srgbClr val="747474"/>
                </a:solidFill>
              </a:defRPr>
            </a:pPr>
            <a:r>
              <a:rPr dirty="0"/>
              <a:t>For a large portion of substances, we need a different bonding model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Covalent Bonding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381000" y="2406650"/>
            <a:ext cx="7033469" cy="6096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88620" indent="-388620" defTabSz="496570">
              <a:spcBef>
                <a:spcPts val="3500"/>
              </a:spcBef>
              <a:buClrTx/>
              <a:buSzPct val="75000"/>
              <a:buFont typeface="Helvetica Neue"/>
              <a:buChar char="•"/>
              <a:defRPr sz="3060">
                <a:solidFill>
                  <a:srgbClr val="747474"/>
                </a:solidFill>
              </a:defRPr>
            </a:pPr>
            <a:r>
              <a:rPr dirty="0"/>
              <a:t>Hydrogen, and its </a:t>
            </a:r>
            <a:r>
              <a:rPr dirty="0" err="1"/>
              <a:t>lewis</a:t>
            </a:r>
            <a:r>
              <a:rPr dirty="0"/>
              <a:t> structure represent the simplest form of a covalent molecule</a:t>
            </a:r>
          </a:p>
          <a:p>
            <a:pPr marL="388620" indent="-388620" defTabSz="496570">
              <a:spcBef>
                <a:spcPts val="3500"/>
              </a:spcBef>
              <a:buClrTx/>
              <a:buSzPct val="75000"/>
              <a:buFont typeface="Helvetica Neue"/>
              <a:buChar char="•"/>
              <a:defRPr sz="3060">
                <a:solidFill>
                  <a:srgbClr val="747474"/>
                </a:solidFill>
              </a:defRPr>
            </a:pPr>
            <a:r>
              <a:rPr dirty="0"/>
              <a:t>Which is an interesting concept…</a:t>
            </a:r>
          </a:p>
          <a:p>
            <a:pPr marL="777240" lvl="1" indent="-388620" defTabSz="496570">
              <a:spcBef>
                <a:spcPts val="3500"/>
              </a:spcBef>
              <a:buClrTx/>
              <a:buSzPct val="75000"/>
              <a:buFont typeface="Helvetica Neue"/>
              <a:buChar char="•"/>
              <a:defRPr sz="3060">
                <a:solidFill>
                  <a:srgbClr val="747474"/>
                </a:solidFill>
              </a:defRPr>
            </a:pPr>
            <a:r>
              <a:rPr dirty="0"/>
              <a:t>Nuclei repulse each </a:t>
            </a:r>
            <a:r>
              <a:rPr dirty="0" smtClean="0"/>
              <a:t>other</a:t>
            </a:r>
            <a:r>
              <a:rPr lang="en-US" dirty="0" smtClean="0"/>
              <a:t>…</a:t>
            </a:r>
            <a:endParaRPr dirty="0"/>
          </a:p>
          <a:p>
            <a:pPr marL="777240" lvl="1" indent="-388620" defTabSz="496570">
              <a:spcBef>
                <a:spcPts val="3500"/>
              </a:spcBef>
              <a:buClrTx/>
              <a:buSzPct val="75000"/>
              <a:buFont typeface="Helvetica Neue"/>
              <a:buChar char="•"/>
              <a:defRPr sz="3060">
                <a:solidFill>
                  <a:srgbClr val="747474"/>
                </a:solidFill>
              </a:defRPr>
            </a:pPr>
            <a:r>
              <a:rPr dirty="0"/>
              <a:t>Electrons repulse each </a:t>
            </a:r>
            <a:r>
              <a:rPr dirty="0" smtClean="0"/>
              <a:t>other</a:t>
            </a:r>
            <a:r>
              <a:rPr lang="en-US" dirty="0" smtClean="0"/>
              <a:t>…</a:t>
            </a:r>
          </a:p>
          <a:p>
            <a:pPr marL="777240" lvl="1" indent="-388620" defTabSz="496570">
              <a:spcBef>
                <a:spcPts val="3500"/>
              </a:spcBef>
              <a:buClrTx/>
              <a:buSzPct val="75000"/>
              <a:buFont typeface="Helvetica Neue"/>
              <a:buChar char="•"/>
              <a:defRPr sz="3060">
                <a:solidFill>
                  <a:srgbClr val="747474"/>
                </a:solidFill>
              </a:defRPr>
            </a:pPr>
            <a:r>
              <a:rPr lang="en-US" dirty="0" smtClean="0"/>
              <a:t>Yet molecules stay together…</a:t>
            </a:r>
            <a:endParaRPr dirty="0"/>
          </a:p>
          <a:p>
            <a:pPr marL="777240" lvl="1" indent="-388620" defTabSz="496570">
              <a:spcBef>
                <a:spcPts val="3500"/>
              </a:spcBef>
              <a:buClrTx/>
              <a:buSzPct val="75000"/>
              <a:buFont typeface="Helvetica Neue"/>
              <a:buChar char="•"/>
              <a:defRPr sz="3060">
                <a:solidFill>
                  <a:srgbClr val="747474"/>
                </a:solidFill>
              </a:defRPr>
            </a:pPr>
            <a:r>
              <a:rPr dirty="0"/>
              <a:t>Certainly attractive forces must  exceed the repulsive ones</a:t>
            </a:r>
          </a:p>
        </p:txBody>
      </p:sp>
      <p:pic>
        <p:nvPicPr>
          <p:cNvPr id="15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4469" y="4809515"/>
            <a:ext cx="4842527" cy="3693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67698"/>
          <a:stretch>
            <a:fillRect/>
          </a:stretch>
        </p:blipFill>
        <p:spPr>
          <a:xfrm>
            <a:off x="8286401" y="2798854"/>
            <a:ext cx="2948757" cy="1623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Covalent Bonding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xfrm>
            <a:off x="508000" y="2628900"/>
            <a:ext cx="6132166" cy="6096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41705" indent="-441705" defTabSz="549148">
              <a:spcBef>
                <a:spcPts val="2200"/>
              </a:spcBef>
              <a:defRPr sz="3384"/>
            </a:pPr>
            <a:r>
              <a:rPr dirty="0"/>
              <a:t>Quantum mechanical models tell us that…</a:t>
            </a:r>
          </a:p>
          <a:p>
            <a:pPr marL="441705" indent="-441705" defTabSz="549148">
              <a:spcBef>
                <a:spcPts val="2200"/>
              </a:spcBef>
              <a:defRPr sz="3384"/>
            </a:pPr>
            <a:r>
              <a:rPr dirty="0"/>
              <a:t>The electron density is concentrated between the nuclei..</a:t>
            </a:r>
          </a:p>
          <a:p>
            <a:pPr marL="441705" indent="-441705" defTabSz="549148">
              <a:spcBef>
                <a:spcPts val="2200"/>
              </a:spcBef>
              <a:defRPr sz="3384"/>
            </a:pPr>
            <a:r>
              <a:rPr dirty="0"/>
              <a:t>There is a net overall attraction to the electron pair that exists primarily between the two hydrogen atoms </a:t>
            </a:r>
            <a:endParaRPr lang="en-US" dirty="0" smtClean="0"/>
          </a:p>
          <a:p>
            <a:pPr marL="441705" indent="-441705" defTabSz="549148">
              <a:spcBef>
                <a:spcPts val="2200"/>
              </a:spcBef>
              <a:defRPr sz="3384"/>
            </a:pPr>
            <a:r>
              <a:rPr lang="en-US" dirty="0" smtClean="0"/>
              <a:t>Attraction to that pair is the “glue” that keeps these molecules together</a:t>
            </a:r>
          </a:p>
          <a:p>
            <a:pPr marL="911605" lvl="1" indent="-441705" defTabSz="549148">
              <a:spcBef>
                <a:spcPts val="2200"/>
              </a:spcBef>
              <a:defRPr sz="3384"/>
            </a:pPr>
            <a:r>
              <a:rPr lang="en-US" dirty="0" smtClean="0"/>
              <a:t>More on this in chapter 9</a:t>
            </a:r>
            <a:endParaRPr dirty="0"/>
          </a:p>
        </p:txBody>
      </p:sp>
      <p:pic>
        <p:nvPicPr>
          <p:cNvPr id="15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6941" y="3973112"/>
            <a:ext cx="5314434" cy="2674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Lewis Structures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half" idx="1"/>
          </p:nvPr>
        </p:nvSpPr>
        <p:spPr>
          <a:xfrm>
            <a:off x="508000" y="2628900"/>
            <a:ext cx="7626202" cy="6096000"/>
          </a:xfrm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100"/>
              </a:spcBef>
              <a:defRPr sz="3204"/>
            </a:pPr>
            <a:r>
              <a:rPr dirty="0"/>
              <a:t>This is the fun part (drawing </a:t>
            </a:r>
            <a:r>
              <a:rPr lang="en-US" dirty="0" smtClean="0"/>
              <a:t>L</a:t>
            </a:r>
            <a:r>
              <a:rPr dirty="0" smtClean="0"/>
              <a:t>ewis </a:t>
            </a:r>
            <a:r>
              <a:rPr dirty="0"/>
              <a:t>structures)</a:t>
            </a:r>
          </a:p>
          <a:p>
            <a:pPr marL="836422" lvl="1" indent="-418211" defTabSz="519937">
              <a:spcBef>
                <a:spcPts val="2100"/>
              </a:spcBef>
              <a:defRPr sz="3204"/>
            </a:pPr>
            <a:r>
              <a:rPr dirty="0"/>
              <a:t>Seems basic but it is INCREDIBLY USEFUL across many disciplines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rPr dirty="0"/>
              <a:t>Covalent structures can be represented using Lewis symbols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rPr dirty="0"/>
              <a:t>The formation of the H2 molecule from 2 hydrogen atoms can be represented like the drawing shown to the right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67698"/>
          <a:stretch>
            <a:fillRect/>
          </a:stretch>
        </p:blipFill>
        <p:spPr>
          <a:xfrm>
            <a:off x="8420795" y="4020344"/>
            <a:ext cx="3585890" cy="197405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8816702" y="6261099"/>
            <a:ext cx="279395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H2 Lewis Structure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Lewis Structures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xfrm>
            <a:off x="571500" y="2628900"/>
            <a:ext cx="8278416" cy="6096000"/>
          </a:xfrm>
          <a:prstGeom prst="rect">
            <a:avLst/>
          </a:prstGeom>
        </p:spPr>
        <p:txBody>
          <a:bodyPr/>
          <a:lstStyle/>
          <a:p>
            <a:pPr marL="328929" indent="-328929" defTabSz="408940">
              <a:spcBef>
                <a:spcPts val="1600"/>
              </a:spcBef>
              <a:defRPr sz="2520" b="1"/>
            </a:pPr>
            <a:r>
              <a:rPr dirty="0"/>
              <a:t>Lewis structures - </a:t>
            </a:r>
            <a:r>
              <a:rPr b="0" dirty="0" smtClean="0"/>
              <a:t>show</a:t>
            </a:r>
            <a:r>
              <a:rPr lang="en-US" b="0" dirty="0" smtClean="0"/>
              <a:t>n</a:t>
            </a:r>
            <a:r>
              <a:rPr b="0" dirty="0" smtClean="0"/>
              <a:t> </a:t>
            </a:r>
            <a:r>
              <a:rPr b="0" dirty="0"/>
              <a:t>using dot diagrams how many and where the </a:t>
            </a:r>
            <a:r>
              <a:rPr lang="en-US" b="0" dirty="0" smtClean="0"/>
              <a:t>electron </a:t>
            </a:r>
            <a:r>
              <a:rPr b="0" dirty="0" smtClean="0"/>
              <a:t>sharing </a:t>
            </a:r>
            <a:r>
              <a:rPr b="0" dirty="0"/>
              <a:t>occurs between 2 elements</a:t>
            </a:r>
          </a:p>
          <a:p>
            <a:pPr marL="328929" indent="-328929" defTabSz="408940">
              <a:spcBef>
                <a:spcPts val="1600"/>
              </a:spcBef>
              <a:defRPr sz="2520" b="1"/>
            </a:pPr>
            <a:r>
              <a:rPr b="0" dirty="0"/>
              <a:t>Shared electron pairs are shown with a </a:t>
            </a:r>
            <a:r>
              <a:rPr dirty="0"/>
              <a:t>line</a:t>
            </a:r>
          </a:p>
          <a:p>
            <a:pPr marL="328929" indent="-328929" defTabSz="408940">
              <a:spcBef>
                <a:spcPts val="1600"/>
              </a:spcBef>
              <a:defRPr sz="2520"/>
            </a:pPr>
            <a:r>
              <a:rPr dirty="0"/>
              <a:t>Since the number of valence electrons in neutral atoms (especially nonmetals) can be determined by </a:t>
            </a:r>
            <a:r>
              <a:rPr dirty="0" smtClean="0"/>
              <a:t>the</a:t>
            </a:r>
            <a:r>
              <a:rPr lang="en-US" dirty="0" smtClean="0"/>
              <a:t>ir</a:t>
            </a:r>
            <a:r>
              <a:rPr dirty="0" smtClean="0"/>
              <a:t> </a:t>
            </a:r>
            <a:r>
              <a:rPr dirty="0"/>
              <a:t>group…</a:t>
            </a:r>
          </a:p>
          <a:p>
            <a:pPr marL="657859" lvl="1" indent="-328929" defTabSz="408940">
              <a:spcBef>
                <a:spcPts val="1600"/>
              </a:spcBef>
              <a:defRPr sz="2520"/>
            </a:pPr>
            <a:r>
              <a:rPr dirty="0" smtClean="0"/>
              <a:t>We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dirty="0" smtClean="0"/>
              <a:t>also </a:t>
            </a:r>
            <a:r>
              <a:rPr dirty="0"/>
              <a:t>determine how many bonds they will </a:t>
            </a:r>
            <a:r>
              <a:rPr dirty="0" smtClean="0"/>
              <a:t>form</a:t>
            </a:r>
            <a:r>
              <a:rPr lang="en-US" dirty="0" smtClean="0"/>
              <a:t>…</a:t>
            </a:r>
            <a:endParaRPr dirty="0"/>
          </a:p>
          <a:p>
            <a:pPr marL="657859" lvl="1" indent="-328929" defTabSz="408940">
              <a:spcBef>
                <a:spcPts val="1600"/>
              </a:spcBef>
              <a:defRPr sz="2520"/>
            </a:pPr>
            <a:r>
              <a:rPr dirty="0"/>
              <a:t>Fluorine - 1</a:t>
            </a:r>
          </a:p>
          <a:p>
            <a:pPr marL="657859" lvl="1" indent="-328929" defTabSz="408940">
              <a:spcBef>
                <a:spcPts val="1600"/>
              </a:spcBef>
              <a:defRPr sz="2520"/>
            </a:pPr>
            <a:r>
              <a:rPr dirty="0"/>
              <a:t>Oxygen - 2</a:t>
            </a:r>
          </a:p>
          <a:p>
            <a:pPr marL="657859" lvl="1" indent="-328929" defTabSz="408940">
              <a:spcBef>
                <a:spcPts val="1600"/>
              </a:spcBef>
              <a:defRPr sz="2520"/>
            </a:pPr>
            <a:r>
              <a:rPr dirty="0"/>
              <a:t>Nitrogen - 3</a:t>
            </a:r>
          </a:p>
        </p:txBody>
      </p:sp>
      <p:pic>
        <p:nvPicPr>
          <p:cNvPr id="1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7223" y="4714123"/>
            <a:ext cx="2833977" cy="117867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8889532" y="6902449"/>
            <a:ext cx="366935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Single Bond - 1 shared electron pair </a:t>
            </a:r>
          </a:p>
        </p:txBody>
      </p:sp>
      <p:sp>
        <p:nvSpPr>
          <p:cNvPr id="166" name="Shape 166"/>
          <p:cNvSpPr/>
          <p:nvPr/>
        </p:nvSpPr>
        <p:spPr>
          <a:xfrm flipV="1">
            <a:off x="10724211" y="5940424"/>
            <a:ext cx="1" cy="914401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Lewis Structures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909" indent="-422909" defTabSz="525779">
              <a:spcBef>
                <a:spcPts val="2100"/>
              </a:spcBef>
              <a:defRPr sz="3239"/>
            </a:pPr>
            <a:r>
              <a:rPr dirty="0"/>
              <a:t>Tips:</a:t>
            </a:r>
          </a:p>
          <a:p>
            <a:pPr marL="845819" lvl="1" indent="-422909" defTabSz="525779">
              <a:spcBef>
                <a:spcPts val="2100"/>
              </a:spcBef>
              <a:defRPr sz="3239"/>
            </a:pPr>
            <a:r>
              <a:rPr dirty="0"/>
              <a:t>This exercise takes some practice, write in pencil be prepared to erase, there is some trial and error</a:t>
            </a:r>
          </a:p>
          <a:p>
            <a:pPr marL="845819" lvl="1" indent="-422909" defTabSz="525779">
              <a:spcBef>
                <a:spcPts val="2100"/>
              </a:spcBef>
              <a:defRPr sz="3239"/>
            </a:pPr>
            <a:r>
              <a:rPr dirty="0"/>
              <a:t>The central atom is typically the least </a:t>
            </a:r>
            <a:r>
              <a:rPr b="1" dirty="0"/>
              <a:t>electronegative </a:t>
            </a:r>
            <a:r>
              <a:rPr dirty="0"/>
              <a:t>element (that is not hydrogen) but not always</a:t>
            </a:r>
          </a:p>
          <a:p>
            <a:pPr marL="845819" lvl="1" indent="-422909" defTabSz="525779">
              <a:spcBef>
                <a:spcPts val="2100"/>
              </a:spcBef>
              <a:defRPr sz="3239"/>
            </a:pPr>
            <a:r>
              <a:rPr dirty="0"/>
              <a:t>Attempt to draw the electrons so that each </a:t>
            </a:r>
            <a:r>
              <a:rPr lang="en-US" dirty="0" smtClean="0"/>
              <a:t>bonded element </a:t>
            </a:r>
            <a:r>
              <a:rPr dirty="0" smtClean="0"/>
              <a:t>fulfills </a:t>
            </a:r>
            <a:r>
              <a:rPr dirty="0"/>
              <a:t>its octet…</a:t>
            </a:r>
          </a:p>
          <a:p>
            <a:pPr marL="1268729" lvl="2" indent="-422909" defTabSz="525779">
              <a:spcBef>
                <a:spcPts val="2100"/>
              </a:spcBef>
              <a:defRPr sz="3239"/>
            </a:pPr>
            <a:r>
              <a:rPr dirty="0"/>
              <a:t>Keeping in mind, hydrogen is an exception (only needs 2</a:t>
            </a:r>
            <a:r>
              <a:rPr dirty="0" smtClean="0"/>
              <a:t>)</a:t>
            </a:r>
            <a:endParaRPr lang="en-US" dirty="0"/>
          </a:p>
          <a:p>
            <a:pPr marL="798829" lvl="1" indent="-422909" defTabSz="525779">
              <a:spcBef>
                <a:spcPts val="2100"/>
              </a:spcBef>
              <a:defRPr sz="3239"/>
            </a:pPr>
            <a:r>
              <a:rPr lang="en-US" dirty="0" smtClean="0"/>
              <a:t>May help to circle the octets…</a:t>
            </a:r>
            <a:endParaRPr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8.3 Lewis Structures with Single Bonds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Let’s practice </a:t>
            </a:r>
          </a:p>
          <a:p>
            <a:pPr lvl="1"/>
            <a:r>
              <a:rPr dirty="0"/>
              <a:t>HF</a:t>
            </a:r>
          </a:p>
          <a:p>
            <a:pPr lvl="1"/>
            <a:r>
              <a:rPr dirty="0"/>
              <a:t>H2O</a:t>
            </a:r>
          </a:p>
          <a:p>
            <a:pPr lvl="1"/>
            <a:r>
              <a:rPr dirty="0"/>
              <a:t>NH3</a:t>
            </a:r>
          </a:p>
          <a:p>
            <a:pPr lvl="1"/>
            <a:r>
              <a:rPr dirty="0"/>
              <a:t>CH4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spcBef>
                <a:spcPts val="1400"/>
              </a:spcBef>
              <a:defRPr sz="6160"/>
            </a:lvl1pPr>
          </a:lstStyle>
          <a:p>
            <a:r>
              <a:rPr dirty="0"/>
              <a:t>8.3 Lewis Structure with Multiple Bonds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Single Bond - </a:t>
            </a:r>
            <a:r>
              <a:rPr b="0"/>
              <a:t>sharing of a single pair</a:t>
            </a:r>
          </a:p>
          <a:p>
            <a:pPr>
              <a:defRPr b="1"/>
            </a:pPr>
            <a:r>
              <a:t>Double Bond - </a:t>
            </a:r>
            <a:r>
              <a:rPr b="0"/>
              <a:t>sharing of two pairs of electrons to fulfill an octet </a:t>
            </a:r>
          </a:p>
          <a:p>
            <a:pPr>
              <a:defRPr b="1"/>
            </a:pPr>
            <a:r>
              <a:t>Triple bond - </a:t>
            </a:r>
            <a:r>
              <a:rPr b="0"/>
              <a:t>sharing of three pair of electrons 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507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Bodoni SvtyTwo ITC TT-Book</vt:lpstr>
      <vt:lpstr>Helvetica</vt:lpstr>
      <vt:lpstr>Helvetica Neue</vt:lpstr>
      <vt:lpstr>Helvetica Neue Light</vt:lpstr>
      <vt:lpstr>Palatino</vt:lpstr>
      <vt:lpstr>Zapf Dingbats</vt:lpstr>
      <vt:lpstr>New_Template4</vt:lpstr>
      <vt:lpstr>8.3 Covalent Bonding </vt:lpstr>
      <vt:lpstr>8.3 Covalent Bonding</vt:lpstr>
      <vt:lpstr>8.3 Covalent Bonding</vt:lpstr>
      <vt:lpstr>8.3 Covalent Bonding</vt:lpstr>
      <vt:lpstr>8.3 Lewis Structures</vt:lpstr>
      <vt:lpstr>8.3 Lewis Structures</vt:lpstr>
      <vt:lpstr>8.3 Lewis Structures</vt:lpstr>
      <vt:lpstr>8.3 Lewis Structures with Single Bonds</vt:lpstr>
      <vt:lpstr>8.3 Lewis Structure with Multiple Bonds</vt:lpstr>
      <vt:lpstr>8.3 Lewis Structure with Multiple Bonds</vt:lpstr>
      <vt:lpstr>8.3 Bond Length and Strength </vt:lpstr>
      <vt:lpstr>8.3 Bond Length and Strength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8.3 Covalent Bonding </dc:title>
  <dc:creator>Jacob Atherly</dc:creator>
  <cp:lastModifiedBy>Jacob Atherly</cp:lastModifiedBy>
  <cp:revision>1</cp:revision>
  <dcterms:modified xsi:type="dcterms:W3CDTF">2019-04-09T11:03:43Z</dcterms:modified>
</cp:coreProperties>
</file>